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5D4F41"/>
    <a:srgbClr val="E4DED8"/>
    <a:srgbClr val="D4CBC2"/>
    <a:srgbClr val="96806A"/>
    <a:srgbClr val="18A9B8"/>
    <a:srgbClr val="00359E"/>
    <a:srgbClr val="C898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68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26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51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16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5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97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63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547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3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8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917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2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B875-02F8-4480-AB7B-AA8C4F47BEE0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114C-A287-4657-B043-A60EBD56C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430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5F5D17-F4B5-4306-A515-A6AA3E8196DD}"/>
              </a:ext>
            </a:extLst>
          </p:cNvPr>
          <p:cNvCxnSpPr>
            <a:cxnSpLocks/>
          </p:cNvCxnSpPr>
          <p:nvPr/>
        </p:nvCxnSpPr>
        <p:spPr>
          <a:xfrm>
            <a:off x="0" y="9092383"/>
            <a:ext cx="544941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86D28C-BAAB-4470-9610-38A34170ACC8}"/>
              </a:ext>
            </a:extLst>
          </p:cNvPr>
          <p:cNvCxnSpPr>
            <a:cxnSpLocks/>
          </p:cNvCxnSpPr>
          <p:nvPr/>
        </p:nvCxnSpPr>
        <p:spPr>
          <a:xfrm>
            <a:off x="-11574" y="8840709"/>
            <a:ext cx="546099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A79BF21-23E4-4A5A-A417-90D362F513DA}"/>
              </a:ext>
            </a:extLst>
          </p:cNvPr>
          <p:cNvSpPr/>
          <p:nvPr/>
        </p:nvSpPr>
        <p:spPr>
          <a:xfrm>
            <a:off x="5402142" y="1"/>
            <a:ext cx="19127906" cy="91089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21AF25-AA8A-486E-B91A-BB4E984ADD3F}"/>
              </a:ext>
            </a:extLst>
          </p:cNvPr>
          <p:cNvCxnSpPr>
            <a:cxnSpLocks/>
          </p:cNvCxnSpPr>
          <p:nvPr/>
        </p:nvCxnSpPr>
        <p:spPr>
          <a:xfrm>
            <a:off x="5402142" y="9085417"/>
            <a:ext cx="1914322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9F542D-3E69-4A59-BD74-C9C7CFA6A205}"/>
              </a:ext>
            </a:extLst>
          </p:cNvPr>
          <p:cNvCxnSpPr>
            <a:cxnSpLocks/>
          </p:cNvCxnSpPr>
          <p:nvPr/>
        </p:nvCxnSpPr>
        <p:spPr>
          <a:xfrm>
            <a:off x="5402142" y="8843605"/>
            <a:ext cx="1914322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4712A59-FA56-480A-A6A3-9360198468D0}"/>
              </a:ext>
            </a:extLst>
          </p:cNvPr>
          <p:cNvSpPr txBox="1"/>
          <p:nvPr/>
        </p:nvSpPr>
        <p:spPr>
          <a:xfrm>
            <a:off x="5432778" y="869671"/>
            <a:ext cx="190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SPARC Project Title: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4680CB-393D-4D69-B3E1-5BC7021E7B84}"/>
              </a:ext>
            </a:extLst>
          </p:cNvPr>
          <p:cNvCxnSpPr>
            <a:cxnSpLocks/>
          </p:cNvCxnSpPr>
          <p:nvPr/>
        </p:nvCxnSpPr>
        <p:spPr>
          <a:xfrm>
            <a:off x="1" y="256355"/>
            <a:ext cx="784795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F43F78-B732-4F75-B598-215E91104EEC}"/>
              </a:ext>
            </a:extLst>
          </p:cNvPr>
          <p:cNvCxnSpPr>
            <a:cxnSpLocks/>
          </p:cNvCxnSpPr>
          <p:nvPr/>
        </p:nvCxnSpPr>
        <p:spPr>
          <a:xfrm>
            <a:off x="5417460" y="256355"/>
            <a:ext cx="191279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F17E0C8-CE0A-4D5D-831F-6A481CFD7EA6}"/>
              </a:ext>
            </a:extLst>
          </p:cNvPr>
          <p:cNvSpPr txBox="1"/>
          <p:nvPr/>
        </p:nvSpPr>
        <p:spPr>
          <a:xfrm>
            <a:off x="5328504" y="3740059"/>
            <a:ext cx="19143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IN" sz="40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IN" sz="4000" b="1" i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Second </a:t>
            </a:r>
            <a:r>
              <a:rPr lang="en-IN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IN" sz="4000" b="1" i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I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Last </a:t>
            </a:r>
            <a:r>
              <a:rPr lang="en-IN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IN" sz="4000" b="1" i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IN" sz="4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4000" b="1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(underline the presenter name)</a:t>
            </a:r>
            <a:endParaRPr lang="en-IN" sz="4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52487A-84CB-4607-A88D-000CF4EDE734}"/>
              </a:ext>
            </a:extLst>
          </p:cNvPr>
          <p:cNvSpPr txBox="1"/>
          <p:nvPr/>
        </p:nvSpPr>
        <p:spPr>
          <a:xfrm>
            <a:off x="5456194" y="5271883"/>
            <a:ext cx="19158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i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affiliation (Format – Department, Institute, City, Country, Zip/Pin)</a:t>
            </a:r>
          </a:p>
          <a:p>
            <a:pPr algn="ctr"/>
            <a:r>
              <a:rPr lang="en-IN" sz="3600" i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IN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affiliation</a:t>
            </a:r>
          </a:p>
          <a:p>
            <a:pPr algn="ctr"/>
            <a:r>
              <a:rPr lang="en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IN" sz="3600" i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n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 1 affiliation </a:t>
            </a:r>
          </a:p>
          <a:p>
            <a:pPr algn="ctr"/>
            <a:r>
              <a:rPr lang="en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*Corresponding Author E-mail: </a:t>
            </a:r>
            <a:r>
              <a:rPr lang="en-IN" sz="36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xyz@abc.ijk</a:t>
            </a:r>
            <a:r>
              <a:rPr lang="en-I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3600" i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6A5C40-C2A1-4E53-803A-ACBBCB25BCEE}"/>
              </a:ext>
            </a:extLst>
          </p:cNvPr>
          <p:cNvSpPr/>
          <p:nvPr/>
        </p:nvSpPr>
        <p:spPr>
          <a:xfrm>
            <a:off x="0" y="9349191"/>
            <a:ext cx="32918400" cy="34542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D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DD902E-060F-4E30-BF4F-97C689FBFA72}"/>
              </a:ext>
            </a:extLst>
          </p:cNvPr>
          <p:cNvSpPr/>
          <p:nvPr/>
        </p:nvSpPr>
        <p:spPr>
          <a:xfrm>
            <a:off x="130354" y="23606271"/>
            <a:ext cx="32657691" cy="11855252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Figure X. Sample figure. Figure caption example – should be kept below the Figure. (a) captions should be crisp, and (b) self-explanatory. Use centrally adjusted format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8E04F08-8EDE-40CF-9687-860821D1BB2D}"/>
              </a:ext>
            </a:extLst>
          </p:cNvPr>
          <p:cNvSpPr/>
          <p:nvPr/>
        </p:nvSpPr>
        <p:spPr>
          <a:xfrm>
            <a:off x="130354" y="9986564"/>
            <a:ext cx="16374799" cy="13271672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DEBEBE-F370-4B8A-BCD6-FE62E9D722DC}"/>
              </a:ext>
            </a:extLst>
          </p:cNvPr>
          <p:cNvSpPr/>
          <p:nvPr/>
        </p:nvSpPr>
        <p:spPr>
          <a:xfrm>
            <a:off x="16804604" y="10024664"/>
            <a:ext cx="15983442" cy="13228224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47DBB14-4457-4B23-8129-42DB6C8DF655}"/>
              </a:ext>
            </a:extLst>
          </p:cNvPr>
          <p:cNvSpPr/>
          <p:nvPr/>
        </p:nvSpPr>
        <p:spPr>
          <a:xfrm>
            <a:off x="130354" y="36182950"/>
            <a:ext cx="14133887" cy="7451895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B41381A-F7C8-468C-B8D4-22980E5261BD}"/>
              </a:ext>
            </a:extLst>
          </p:cNvPr>
          <p:cNvSpPr/>
          <p:nvPr/>
        </p:nvSpPr>
        <p:spPr>
          <a:xfrm>
            <a:off x="14517703" y="36182950"/>
            <a:ext cx="18270344" cy="7451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ED954F6-71EE-4DAB-8102-30F6FE57EECA}"/>
              </a:ext>
            </a:extLst>
          </p:cNvPr>
          <p:cNvSpPr/>
          <p:nvPr/>
        </p:nvSpPr>
        <p:spPr>
          <a:xfrm>
            <a:off x="130353" y="9643104"/>
            <a:ext cx="16374799" cy="1092688"/>
          </a:xfrm>
          <a:prstGeom prst="roundRect">
            <a:avLst>
              <a:gd name="adj" fmla="val 5095"/>
            </a:avLst>
          </a:prstGeom>
          <a:solidFill>
            <a:srgbClr val="002060"/>
          </a:solidFill>
          <a:ln w="76200">
            <a:solidFill>
              <a:srgbClr val="5D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Motivation/Introduction/Objectives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D0E78A4-7888-43E7-BF4A-7C827880E389}"/>
              </a:ext>
            </a:extLst>
          </p:cNvPr>
          <p:cNvSpPr/>
          <p:nvPr/>
        </p:nvSpPr>
        <p:spPr>
          <a:xfrm>
            <a:off x="16804604" y="9631769"/>
            <a:ext cx="16024164" cy="1104023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57150">
            <a:solidFill>
              <a:srgbClr val="5D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Methodology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6CC81AF-53F6-4E4B-AC3F-72CEBC9E3EE3}"/>
              </a:ext>
            </a:extLst>
          </p:cNvPr>
          <p:cNvSpPr/>
          <p:nvPr/>
        </p:nvSpPr>
        <p:spPr>
          <a:xfrm>
            <a:off x="93367" y="23435539"/>
            <a:ext cx="32706266" cy="111667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solidFill>
              <a:srgbClr val="5D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Findings/Results/Discussions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E5DB2A2-078C-4C14-B96D-C60AC71F4890}"/>
              </a:ext>
            </a:extLst>
          </p:cNvPr>
          <p:cNvSpPr/>
          <p:nvPr/>
        </p:nvSpPr>
        <p:spPr>
          <a:xfrm>
            <a:off x="93368" y="35587205"/>
            <a:ext cx="14211912" cy="111667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solidFill>
              <a:srgbClr val="5D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Future Direction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3380727-8B57-4F0E-B64A-C1A5A22B878B}"/>
              </a:ext>
            </a:extLst>
          </p:cNvPr>
          <p:cNvSpPr/>
          <p:nvPr/>
        </p:nvSpPr>
        <p:spPr>
          <a:xfrm>
            <a:off x="14489311" y="35587204"/>
            <a:ext cx="18335721" cy="111264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solidFill>
              <a:srgbClr val="5D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Key References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4261E0-2E2C-4773-BE7E-1CBE1E49116F}"/>
              </a:ext>
            </a:extLst>
          </p:cNvPr>
          <p:cNvSpPr txBox="1"/>
          <p:nvPr/>
        </p:nvSpPr>
        <p:spPr>
          <a:xfrm>
            <a:off x="14844598" y="37029570"/>
            <a:ext cx="18043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Use any format, and please be consistent throughout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Use alphabetical order (Basis – Family name of the first author)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One example is given below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Surname </a:t>
            </a:r>
            <a:r>
              <a:rPr lang="en-IN" sz="3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202x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JournalName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, Year, Vol., page-page/id.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Provide at least 5-6 key references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1BB396-03C0-4885-802D-E88835BD0717}"/>
              </a:ext>
            </a:extLst>
          </p:cNvPr>
          <p:cNvSpPr txBox="1"/>
          <p:nvPr/>
        </p:nvSpPr>
        <p:spPr>
          <a:xfrm>
            <a:off x="526719" y="13251049"/>
            <a:ext cx="15932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For Sentences/Statements/Bullet Points, use this font type and size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2D9AACE-ED65-4A7F-A852-F44CF7CE3CAE}"/>
              </a:ext>
            </a:extLst>
          </p:cNvPr>
          <p:cNvSpPr txBox="1"/>
          <p:nvPr/>
        </p:nvSpPr>
        <p:spPr>
          <a:xfrm>
            <a:off x="17108126" y="21347176"/>
            <a:ext cx="1086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IN" sz="3200" dirty="0">
                <a:latin typeface="Arial Narrow" panose="020B0606020202030204" pitchFamily="34" charset="0"/>
                <a:cs typeface="Arial" panose="020B0604020202020204" pitchFamily="34" charset="0"/>
              </a:rPr>
              <a:t>For Table, Scheme, and Figure captions, use this font type and size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69CB43-E02A-434F-AEED-E6B8A4CE44A4}"/>
              </a:ext>
            </a:extLst>
          </p:cNvPr>
          <p:cNvSpPr txBox="1"/>
          <p:nvPr/>
        </p:nvSpPr>
        <p:spPr>
          <a:xfrm>
            <a:off x="426115" y="29625515"/>
            <a:ext cx="11984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Figure X</a:t>
            </a:r>
            <a:r>
              <a:rPr lang="en-IN" sz="3200" dirty="0">
                <a:latin typeface="Arial Narrow" panose="020B0606020202030204" pitchFamily="34" charset="0"/>
                <a:cs typeface="Arial" panose="020B0604020202020204" pitchFamily="34" charset="0"/>
              </a:rPr>
              <a:t>. Sample figure. Figure caption example – should be kept below/beside the Figure. (a) captions should be crisp, and (b) self-explanatory. Use centrally adjusted format; Subfigures are to be tagged as (a), (b), …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E012EE-B1B9-46BE-BC2E-1E2958B9AB1D}"/>
              </a:ext>
            </a:extLst>
          </p:cNvPr>
          <p:cNvSpPr txBox="1"/>
          <p:nvPr/>
        </p:nvSpPr>
        <p:spPr>
          <a:xfrm>
            <a:off x="17108128" y="11151132"/>
            <a:ext cx="1567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Use SI units, example, Pressure (N.m</a:t>
            </a:r>
            <a:r>
              <a:rPr lang="en-IN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334C53B-91AC-4018-92EA-9AF21C66EABD}"/>
              </a:ext>
            </a:extLst>
          </p:cNvPr>
          <p:cNvSpPr txBox="1"/>
          <p:nvPr/>
        </p:nvSpPr>
        <p:spPr>
          <a:xfrm>
            <a:off x="17108127" y="11887332"/>
            <a:ext cx="15679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Mention the full form of any acronym when used for the first time, thereafter use the acronym only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1FF2853-BF17-488F-B81B-A85D210E6BDB}"/>
              </a:ext>
            </a:extLst>
          </p:cNvPr>
          <p:cNvSpPr txBox="1"/>
          <p:nvPr/>
        </p:nvSpPr>
        <p:spPr>
          <a:xfrm>
            <a:off x="516771" y="14107313"/>
            <a:ext cx="15679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The size of the white boxes (for each section of the poster) can be altered according to the presenter’s need and design aesthetics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9627A6F-084F-4C5E-90BF-773EEC67F869}"/>
              </a:ext>
            </a:extLst>
          </p:cNvPr>
          <p:cNvSpPr txBox="1"/>
          <p:nvPr/>
        </p:nvSpPr>
        <p:spPr>
          <a:xfrm>
            <a:off x="526719" y="15426892"/>
            <a:ext cx="15679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The presenter is encouraged to use in-line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en-IN" sz="3200" i="1" dirty="0">
                <a:latin typeface="Arial" panose="020B0604020202020204" pitchFamily="34" charset="0"/>
                <a:cs typeface="Arial" panose="020B0604020202020204" pitchFamily="34" charset="0"/>
              </a:rPr>
              <a:t>italics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segments to emphasize per their need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AF930A6-5298-4AD1-983D-A96BAC1364AB}"/>
              </a:ext>
            </a:extLst>
          </p:cNvPr>
          <p:cNvSpPr txBox="1"/>
          <p:nvPr/>
        </p:nvSpPr>
        <p:spPr>
          <a:xfrm>
            <a:off x="526719" y="16703964"/>
            <a:ext cx="15679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Refer any statement by using this citation form (</a:t>
            </a:r>
            <a:r>
              <a:rPr lang="en-I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Surname </a:t>
            </a:r>
            <a:r>
              <a:rPr lang="en-IN" sz="3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I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20xx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I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Do not change the </a:t>
            </a:r>
            <a:r>
              <a:rPr lang="en-I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of the citation within the parentheses. </a:t>
            </a: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99273FB1-1D53-41AF-8DB5-D389F47302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624011" y="31640350"/>
          <a:ext cx="10504859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309">
                  <a:extLst>
                    <a:ext uri="{9D8B030D-6E8A-4147-A177-3AD203B41FA5}">
                      <a16:colId xmlns:a16="http://schemas.microsoft.com/office/drawing/2014/main" val="2291058036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49092893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31086846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3284016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1 </a:t>
                      </a:r>
                    </a:p>
                    <a:p>
                      <a:pPr algn="ctr"/>
                      <a:r>
                        <a:rPr lang="en-IN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(Unit)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2</a:t>
                      </a:r>
                      <a:r>
                        <a:rPr lang="en-IN" sz="3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IN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IN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(Unit)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1a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2a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36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1b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</a:t>
                      </a:r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833879"/>
                  </a:ext>
                </a:extLst>
              </a:tr>
              <a:tr h="440348"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1c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2c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613211"/>
                  </a:ext>
                </a:extLst>
              </a:tr>
              <a:tr h="675993">
                <a:tc gridSpan="4">
                  <a:txBody>
                    <a:bodyPr/>
                    <a:lstStyle/>
                    <a:p>
                      <a:pPr marL="0" marR="0" lvl="0" indent="0" algn="l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Not </a:t>
                      </a:r>
                      <a:r>
                        <a:rPr lang="en-IN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avaiable</a:t>
                      </a:r>
                      <a:endParaRPr lang="en-I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literature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121702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F72506EA-373B-4447-9DC1-6B66E3625A0F}"/>
              </a:ext>
            </a:extLst>
          </p:cNvPr>
          <p:cNvSpPr txBox="1"/>
          <p:nvPr/>
        </p:nvSpPr>
        <p:spPr>
          <a:xfrm>
            <a:off x="12543030" y="30382355"/>
            <a:ext cx="10504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Table Y</a:t>
            </a:r>
            <a:r>
              <a:rPr lang="en-IN" sz="3200" dirty="0">
                <a:latin typeface="Arial Narrow" panose="020B0606020202030204" pitchFamily="34" charset="0"/>
                <a:cs typeface="Arial" panose="020B0604020202020204" pitchFamily="34" charset="0"/>
              </a:rPr>
              <a:t>. Sample table – Table caption example – </a:t>
            </a:r>
            <a:br>
              <a:rPr lang="en-IN" sz="32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IN" sz="3200" dirty="0">
                <a:latin typeface="Arial Narrow" panose="020B0606020202030204" pitchFamily="34" charset="0"/>
                <a:cs typeface="Arial" panose="020B0604020202020204" pitchFamily="34" charset="0"/>
              </a:rPr>
              <a:t>should be kept above the Table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689CE2D-C042-45C7-9D8E-DC6BE60E17B6}"/>
              </a:ext>
            </a:extLst>
          </p:cNvPr>
          <p:cNvSpPr txBox="1"/>
          <p:nvPr/>
        </p:nvSpPr>
        <p:spPr>
          <a:xfrm>
            <a:off x="17108127" y="13102237"/>
            <a:ext cx="51062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Adjust the gap between 2 text boxes per the presenter’s need and content design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A5FE13-159A-4832-B1A6-036D2E2BE2CD}"/>
              </a:ext>
            </a:extLst>
          </p:cNvPr>
          <p:cNvSpPr txBox="1"/>
          <p:nvPr/>
        </p:nvSpPr>
        <p:spPr>
          <a:xfrm>
            <a:off x="516772" y="17977600"/>
            <a:ext cx="1567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Presenters are encouraged to used as much visual representations as possible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2BE47E6-CB23-4EAD-B36A-8A658E9B7C64}"/>
              </a:ext>
            </a:extLst>
          </p:cNvPr>
          <p:cNvSpPr txBox="1"/>
          <p:nvPr/>
        </p:nvSpPr>
        <p:spPr>
          <a:xfrm>
            <a:off x="17108126" y="15263210"/>
            <a:ext cx="5106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Participants can adjust and wrap the text boxes per their requirement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B1752A-1A3E-435C-9FB0-2E6F22A13B96}"/>
              </a:ext>
            </a:extLst>
          </p:cNvPr>
          <p:cNvSpPr txBox="1"/>
          <p:nvPr/>
        </p:nvSpPr>
        <p:spPr>
          <a:xfrm>
            <a:off x="17108126" y="17006599"/>
            <a:ext cx="510629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For a more legible interaction, presenters are advised to use a </a:t>
            </a:r>
            <a:r>
              <a:rPr lang="en-I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border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around the figures.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7B53403-DC03-4A87-BCCD-C497C7502F53}"/>
              </a:ext>
            </a:extLst>
          </p:cNvPr>
          <p:cNvCxnSpPr>
            <a:cxnSpLocks/>
          </p:cNvCxnSpPr>
          <p:nvPr/>
        </p:nvCxnSpPr>
        <p:spPr>
          <a:xfrm>
            <a:off x="24545365" y="8859103"/>
            <a:ext cx="837303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35B03B1-CB13-42DE-A32C-867766223800}"/>
              </a:ext>
            </a:extLst>
          </p:cNvPr>
          <p:cNvCxnSpPr>
            <a:cxnSpLocks/>
          </p:cNvCxnSpPr>
          <p:nvPr/>
        </p:nvCxnSpPr>
        <p:spPr>
          <a:xfrm>
            <a:off x="24545365" y="9077449"/>
            <a:ext cx="837015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1A687A6-B76F-4F4B-9249-7622BD287260}"/>
              </a:ext>
            </a:extLst>
          </p:cNvPr>
          <p:cNvSpPr txBox="1"/>
          <p:nvPr/>
        </p:nvSpPr>
        <p:spPr>
          <a:xfrm>
            <a:off x="24762124" y="6786127"/>
            <a:ext cx="7854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Insert a photograph of the student with the foreign collaborators, and caption it accordingly. Example, Mr. Surname at University of XYZ with Prof. Z and his group members (Left to Right: Name, Name, Name,…)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9DD7FA-54AD-442D-83B2-A4228E928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722" y="1425721"/>
            <a:ext cx="7875682" cy="5251234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00E50F-8FEC-4ABD-B153-668011F0431E}"/>
              </a:ext>
            </a:extLst>
          </p:cNvPr>
          <p:cNvCxnSpPr>
            <a:cxnSpLocks/>
          </p:cNvCxnSpPr>
          <p:nvPr/>
        </p:nvCxnSpPr>
        <p:spPr>
          <a:xfrm>
            <a:off x="24545365" y="257050"/>
            <a:ext cx="8342397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71F882F-231D-4D73-87D2-CEFF1D61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00" y="37052762"/>
            <a:ext cx="4678282" cy="6182751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456E43B-CA10-4C0E-B622-1943DD575238}"/>
              </a:ext>
            </a:extLst>
          </p:cNvPr>
          <p:cNvSpPr txBox="1"/>
          <p:nvPr/>
        </p:nvSpPr>
        <p:spPr>
          <a:xfrm>
            <a:off x="17239007" y="20554701"/>
            <a:ext cx="1532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For Sentences/Statements/Bullet Points, use this font type and size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793B9F4-55A5-4ED0-B817-F54609371B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1"/>
          <a:stretch/>
        </p:blipFill>
        <p:spPr>
          <a:xfrm>
            <a:off x="22386684" y="13053605"/>
            <a:ext cx="10045887" cy="626098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0DAD3F3-C88B-4D3D-9928-F5DAC26EE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436" y="31572192"/>
            <a:ext cx="3529242" cy="352924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F15DF33-C580-4337-A9E8-C6E5C65403FC}"/>
              </a:ext>
            </a:extLst>
          </p:cNvPr>
          <p:cNvSpPr txBox="1"/>
          <p:nvPr/>
        </p:nvSpPr>
        <p:spPr>
          <a:xfrm>
            <a:off x="5328504" y="34024216"/>
            <a:ext cx="6329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Scheme Z</a:t>
            </a:r>
            <a:r>
              <a:rPr lang="en-IN" sz="3200" dirty="0">
                <a:latin typeface="Arial Narrow" panose="020B0606020202030204" pitchFamily="34" charset="0"/>
                <a:cs typeface="Arial" panose="020B0604020202020204" pitchFamily="34" charset="0"/>
              </a:rPr>
              <a:t>. Sample schematic illustrating the algorithm of ABC and XYZ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3FE5867-B62D-40B0-B00C-FE1CE3CFD03A}"/>
              </a:ext>
            </a:extLst>
          </p:cNvPr>
          <p:cNvSpPr txBox="1"/>
          <p:nvPr/>
        </p:nvSpPr>
        <p:spPr>
          <a:xfrm>
            <a:off x="5328504" y="38330500"/>
            <a:ext cx="8719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Mention what your future plans regarding the SPARC project 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Also, mention the major bottlenecks identified that needs to be disentangled to do so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2FD30DE-A067-4A42-B6A3-6695AABCFC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67" r="36250" b="8713"/>
          <a:stretch/>
        </p:blipFill>
        <p:spPr>
          <a:xfrm>
            <a:off x="25120320" y="24787278"/>
            <a:ext cx="5437681" cy="366657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768BA20-768D-41C6-8C79-DE44A80EF4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365" t="5447" r="32414" b="9609"/>
          <a:stretch/>
        </p:blipFill>
        <p:spPr>
          <a:xfrm>
            <a:off x="23399901" y="28581095"/>
            <a:ext cx="9036132" cy="68294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A793580-6BEC-476C-8857-D0D05E28B69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8565" b="11027"/>
          <a:stretch/>
        </p:blipFill>
        <p:spPr>
          <a:xfrm>
            <a:off x="13273575" y="24842305"/>
            <a:ext cx="8695474" cy="524388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DCE7C8-8F59-4824-BB0D-329B74A26313}"/>
              </a:ext>
            </a:extLst>
          </p:cNvPr>
          <p:cNvSpPr/>
          <p:nvPr/>
        </p:nvSpPr>
        <p:spPr>
          <a:xfrm>
            <a:off x="24762124" y="474624"/>
            <a:ext cx="7892279" cy="694199"/>
          </a:xfrm>
          <a:prstGeom prst="roundRect">
            <a:avLst>
              <a:gd name="adj" fmla="val 5095"/>
            </a:avLst>
          </a:prstGeom>
          <a:solidFill>
            <a:schemeClr val="bg1">
              <a:lumMod val="85000"/>
            </a:schemeClr>
          </a:solidFill>
          <a:ln w="76200">
            <a:solidFill>
              <a:srgbClr val="5D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0000FF"/>
                </a:solidFill>
                <a:latin typeface="Arial Narrow" panose="020B0606020202030204" pitchFamily="34" charset="0"/>
              </a:rPr>
              <a:t>Conclave Registration No: SPC-XXX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75F858-6C4D-B91D-76F1-ACFE30859316}"/>
              </a:ext>
            </a:extLst>
          </p:cNvPr>
          <p:cNvGrpSpPr/>
          <p:nvPr/>
        </p:nvGrpSpPr>
        <p:grpSpPr>
          <a:xfrm>
            <a:off x="78040" y="520129"/>
            <a:ext cx="5261377" cy="8037494"/>
            <a:chOff x="78040" y="520129"/>
            <a:chExt cx="5261377" cy="80374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A89C7E-3953-41E3-B7C0-76B10C4EF5DB}"/>
                </a:ext>
              </a:extLst>
            </p:cNvPr>
            <p:cNvGrpSpPr/>
            <p:nvPr/>
          </p:nvGrpSpPr>
          <p:grpSpPr>
            <a:xfrm>
              <a:off x="78040" y="520129"/>
              <a:ext cx="5261377" cy="6011111"/>
              <a:chOff x="204016" y="-1861583"/>
              <a:chExt cx="5261377" cy="601111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7A8AC7B-216A-46C4-8D51-CAA5E47BA877}"/>
                  </a:ext>
                </a:extLst>
              </p:cNvPr>
              <p:cNvGrpSpPr/>
              <p:nvPr/>
            </p:nvGrpSpPr>
            <p:grpSpPr>
              <a:xfrm>
                <a:off x="204016" y="-38812"/>
                <a:ext cx="5261377" cy="4188340"/>
                <a:chOff x="1117160" y="125354"/>
                <a:chExt cx="6716886" cy="5460154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709452F5-4970-4236-BEF7-DAD59DECC6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rcRect l="14872" r="8446" b="14574"/>
                <a:stretch/>
              </p:blipFill>
              <p:spPr>
                <a:xfrm>
                  <a:off x="2142890" y="125354"/>
                  <a:ext cx="4138792" cy="1786269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2CF7A0B-0180-4072-8B53-9B8F0DFD215C}"/>
                    </a:ext>
                  </a:extLst>
                </p:cNvPr>
                <p:cNvSpPr txBox="1"/>
                <p:nvPr/>
              </p:nvSpPr>
              <p:spPr>
                <a:xfrm>
                  <a:off x="1574225" y="2047794"/>
                  <a:ext cx="5673189" cy="1444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6600" b="1" spc="300" dirty="0">
                      <a:solidFill>
                        <a:srgbClr val="163B84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CONCLAVE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5424B01-8113-432C-B572-6067371799E5}"/>
                    </a:ext>
                  </a:extLst>
                </p:cNvPr>
                <p:cNvSpPr txBox="1"/>
                <p:nvPr/>
              </p:nvSpPr>
              <p:spPr>
                <a:xfrm>
                  <a:off x="1117160" y="3298471"/>
                  <a:ext cx="6716886" cy="2287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N" sz="3600" b="1" spc="-150" dirty="0">
                      <a:solidFill>
                        <a:srgbClr val="163B84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IIT Kharagpur Research Park</a:t>
                  </a:r>
                </a:p>
                <a:p>
                  <a:pPr algn="ctr"/>
                  <a:r>
                    <a:rPr lang="en-IN" sz="3600" b="1" spc="-150" dirty="0">
                      <a:solidFill>
                        <a:srgbClr val="163B84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Kolkata</a:t>
                  </a:r>
                </a:p>
                <a:p>
                  <a:pPr algn="ctr"/>
                  <a:r>
                    <a:rPr lang="en-IN" sz="3600" b="1" spc="-150" dirty="0">
                      <a:solidFill>
                        <a:srgbClr val="163B84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8</a:t>
                  </a:r>
                  <a:r>
                    <a:rPr lang="en-IN" sz="3600" b="1" spc="-150" baseline="30000" dirty="0">
                      <a:solidFill>
                        <a:srgbClr val="163B84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IN" sz="3600" b="1" spc="-150" dirty="0">
                      <a:solidFill>
                        <a:srgbClr val="163B84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 and 9</a:t>
                  </a:r>
                  <a:r>
                    <a:rPr lang="en-IN" sz="3600" b="1" spc="-150" baseline="30000" dirty="0">
                      <a:solidFill>
                        <a:srgbClr val="163B84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IN" sz="3600" b="1" spc="-150" dirty="0">
                      <a:solidFill>
                        <a:srgbClr val="163B84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rPr>
                    <a:t> March, 2026</a:t>
                  </a: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DBFF7B2-F769-42C5-954F-286498EAB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9336" y="-1861583"/>
                <a:ext cx="1526542" cy="161790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9E37F20-77D4-4E9A-AC56-34AFA3F00F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22120" r="23390"/>
              <a:stretch/>
            </p:blipFill>
            <p:spPr>
              <a:xfrm>
                <a:off x="2844898" y="-1853615"/>
                <a:ext cx="1863879" cy="1859265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D3F861-F53F-89F5-AD2E-114E470ECFC2}"/>
                </a:ext>
              </a:extLst>
            </p:cNvPr>
            <p:cNvSpPr/>
            <p:nvPr/>
          </p:nvSpPr>
          <p:spPr>
            <a:xfrm>
              <a:off x="635416" y="6742474"/>
              <a:ext cx="1941844" cy="181514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 Narrow" panose="020B0606020202030204" pitchFamily="34" charset="0"/>
                </a:rPr>
                <a:t>Insert LOGO 1</a:t>
              </a:r>
              <a:endParaRPr lang="en-IN" sz="3200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C2D883-56C5-E982-8A08-ED602BFEE78E}"/>
                </a:ext>
              </a:extLst>
            </p:cNvPr>
            <p:cNvSpPr/>
            <p:nvPr/>
          </p:nvSpPr>
          <p:spPr>
            <a:xfrm>
              <a:off x="2820948" y="6742474"/>
              <a:ext cx="1941844" cy="181514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 Narrow" panose="020B0606020202030204" pitchFamily="34" charset="0"/>
                </a:rPr>
                <a:t>Insert LOGO 2</a:t>
              </a:r>
              <a:endParaRPr lang="en-IN" sz="3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E363DF-F7AB-40FE-9956-5B81A927671B}"/>
              </a:ext>
            </a:extLst>
          </p:cNvPr>
          <p:cNvSpPr txBox="1"/>
          <p:nvPr/>
        </p:nvSpPr>
        <p:spPr>
          <a:xfrm>
            <a:off x="526719" y="11904984"/>
            <a:ext cx="15669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The black boxes are to be replaced by logos of your Institute (Logo 1) </a:t>
            </a:r>
            <a:b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and your Partner Foreign Institute –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LOGO 2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9140A-D057-0A6E-49BE-9F73777E8D16}"/>
              </a:ext>
            </a:extLst>
          </p:cNvPr>
          <p:cNvSpPr txBox="1"/>
          <p:nvPr/>
        </p:nvSpPr>
        <p:spPr>
          <a:xfrm>
            <a:off x="17239007" y="19797851"/>
            <a:ext cx="1532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Size of the Posters should be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4ftx3ft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Portrait 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E45E2E-5919-0AA6-E7D4-B83B5EED69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7260" y="18852470"/>
            <a:ext cx="11558937" cy="4001611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27B1732-CAAA-F438-006A-CA39144A4B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95278" y="24831441"/>
            <a:ext cx="8954075" cy="471581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42D916A-0043-87C9-F756-D41420864588}"/>
              </a:ext>
            </a:extLst>
          </p:cNvPr>
          <p:cNvSpPr txBox="1"/>
          <p:nvPr/>
        </p:nvSpPr>
        <p:spPr>
          <a:xfrm>
            <a:off x="17239007" y="22205145"/>
            <a:ext cx="1532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DO NOT change the font size, type, colour scheme, header style of the poster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F515867-A0EF-41E2-8F68-F3785F1A0B29}"/>
              </a:ext>
            </a:extLst>
          </p:cNvPr>
          <p:cNvSpPr txBox="1"/>
          <p:nvPr/>
        </p:nvSpPr>
        <p:spPr>
          <a:xfrm>
            <a:off x="5328504" y="1818370"/>
            <a:ext cx="19097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Poster Title: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B09829-0FCC-4EEB-845B-927783826116}"/>
              </a:ext>
            </a:extLst>
          </p:cNvPr>
          <p:cNvSpPr txBox="1"/>
          <p:nvPr/>
        </p:nvSpPr>
        <p:spPr>
          <a:xfrm>
            <a:off x="5402142" y="284896"/>
            <a:ext cx="1909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99CC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SPARC Project No. </a:t>
            </a:r>
          </a:p>
        </p:txBody>
      </p:sp>
    </p:spTree>
    <p:extLst>
      <p:ext uri="{BB962C8B-B14F-4D97-AF65-F5344CB8AC3E}">
        <p14:creationId xmlns:p14="http://schemas.microsoft.com/office/powerpoint/2010/main" val="185096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635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Candara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 KGP</dc:creator>
  <cp:lastModifiedBy>User</cp:lastModifiedBy>
  <cp:revision>42</cp:revision>
  <dcterms:created xsi:type="dcterms:W3CDTF">2026-02-23T05:39:58Z</dcterms:created>
  <dcterms:modified xsi:type="dcterms:W3CDTF">2026-02-26T11:11:26Z</dcterms:modified>
</cp:coreProperties>
</file>